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 Black"/>
      <p:bold r:id="rId52"/>
      <p:boldItalic r:id="rId53"/>
    </p:embeddedFont>
    <p:embeddedFont>
      <p:font typeface="Raleway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Raleway Medium"/>
      <p:regular r:id="rId62"/>
      <p:bold r:id="rId63"/>
      <p:italic r:id="rId64"/>
      <p:boldItalic r:id="rId65"/>
    </p:embeddedFont>
    <p:embeddedFont>
      <p:font typeface="Roboto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Medium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64" Type="http://schemas.openxmlformats.org/officeDocument/2006/relationships/font" Target="fonts/RalewayMedium-italic.fntdata"/><Relationship Id="rId63" Type="http://schemas.openxmlformats.org/officeDocument/2006/relationships/font" Target="fonts/RalewayMedium-bold.fntdata"/><Relationship Id="rId22" Type="http://schemas.openxmlformats.org/officeDocument/2006/relationships/slide" Target="slides/slide17.xml"/><Relationship Id="rId66" Type="http://schemas.openxmlformats.org/officeDocument/2006/relationships/font" Target="fonts/RobotoLight-regular.fntdata"/><Relationship Id="rId21" Type="http://schemas.openxmlformats.org/officeDocument/2006/relationships/slide" Target="slides/slide16.xml"/><Relationship Id="rId65" Type="http://schemas.openxmlformats.org/officeDocument/2006/relationships/font" Target="fonts/Raleway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Light-italic.fntdata"/><Relationship Id="rId23" Type="http://schemas.openxmlformats.org/officeDocument/2006/relationships/slide" Target="slides/slide18.xml"/><Relationship Id="rId67" Type="http://schemas.openxmlformats.org/officeDocument/2006/relationships/font" Target="fonts/RobotoLight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Black-boldItalic.fntdata"/><Relationship Id="rId52" Type="http://schemas.openxmlformats.org/officeDocument/2006/relationships/font" Target="fonts/RobotoBlack-bold.fntdata"/><Relationship Id="rId11" Type="http://schemas.openxmlformats.org/officeDocument/2006/relationships/slide" Target="slides/slide6.xml"/><Relationship Id="rId55" Type="http://schemas.openxmlformats.org/officeDocument/2006/relationships/font" Target="fonts/Raleway-bold.fntdata"/><Relationship Id="rId10" Type="http://schemas.openxmlformats.org/officeDocument/2006/relationships/slide" Target="slides/slide5.xml"/><Relationship Id="rId54" Type="http://schemas.openxmlformats.org/officeDocument/2006/relationships/font" Target="fonts/Raleway-regular.fntdata"/><Relationship Id="rId13" Type="http://schemas.openxmlformats.org/officeDocument/2006/relationships/slide" Target="slides/slide8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56" Type="http://schemas.openxmlformats.org/officeDocument/2006/relationships/font" Target="fonts/Raleway-italic.fntdata"/><Relationship Id="rId15" Type="http://schemas.openxmlformats.org/officeDocument/2006/relationships/slide" Target="slides/slide10.xml"/><Relationship Id="rId59" Type="http://schemas.openxmlformats.org/officeDocument/2006/relationships/font" Target="fonts/Roboto-bold.fntdata"/><Relationship Id="rId14" Type="http://schemas.openxmlformats.org/officeDocument/2006/relationships/slide" Target="slides/slide9.xml"/><Relationship Id="rId58" Type="http://schemas.openxmlformats.org/officeDocument/2006/relationships/font" Target="fonts/Robo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28594a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28594a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cfb63d0e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cfb63d0e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ce7b4a3a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ce7b4a3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d075b89e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d075b89e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d075b89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d075b89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d075b89e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dd075b89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d0aed63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dd0aed63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d075b89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d075b89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d075b89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d075b89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d075b89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d075b89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d075b89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d075b89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c5511fb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c5511fb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d075b89e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dd075b89e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d075b89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d075b89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ce7b4a3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ce7b4a3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d075b89e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dd075b89e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d075b89e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d075b89e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d075b89e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dd075b89e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d075b89e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dd075b89e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d075b89e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dd075b89e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d075b89e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d075b89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ce7b4a3a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ce7b4a3a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d075b89e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d075b89e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d075b89e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d075b89e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d075b89e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dd075b89e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d075b89e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d075b89e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d075b89e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d075b89e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d075b89e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dd075b89e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d075b89e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dd075b89e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075b89e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075b89e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d075b89e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dd075b89e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d075b89e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d075b89e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72e2984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72e2984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075b89e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075b89e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e7b4a3a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e7b4a3a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dd075b89e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dd075b89e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dd075b89e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dd075b89e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dce7b4a3a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dce7b4a3a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ce7b4a3a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dce7b4a3a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e249532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e249532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ce7007dd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ce7007dd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ce7007dd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ce7007dd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ce7007dd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ce7007dd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ce7007dd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ce7007dd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ce7007d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ce7007d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563725" y="1218900"/>
            <a:ext cx="6303000" cy="13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97525" y="2530375"/>
            <a:ext cx="6303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913575" y="4698625"/>
            <a:ext cx="3230550" cy="445650"/>
          </a:xfrm>
          <a:custGeom>
            <a:rect b="b" l="l" r="r" t="t"/>
            <a:pathLst>
              <a:path extrusionOk="0" h="17826" w="129222">
                <a:moveTo>
                  <a:pt x="129222" y="17795"/>
                </a:moveTo>
                <a:lnTo>
                  <a:pt x="0" y="17826"/>
                </a:lnTo>
                <a:lnTo>
                  <a:pt x="9278" y="0"/>
                </a:lnTo>
                <a:close/>
              </a:path>
            </a:pathLst>
          </a:custGeom>
          <a:solidFill>
            <a:srgbClr val="D7ECF8"/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-850" y="3540100"/>
            <a:ext cx="6184100" cy="1157675"/>
          </a:xfrm>
          <a:custGeom>
            <a:rect b="b" l="l" r="r" t="t"/>
            <a:pathLst>
              <a:path extrusionOk="0" h="46307" w="247364">
                <a:moveTo>
                  <a:pt x="34" y="9423"/>
                </a:moveTo>
                <a:lnTo>
                  <a:pt x="245855" y="46307"/>
                </a:lnTo>
                <a:lnTo>
                  <a:pt x="247364" y="43457"/>
                </a:lnTo>
                <a:lnTo>
                  <a:pt x="0" y="0"/>
                </a:lnTo>
                <a:close/>
              </a:path>
            </a:pathLst>
          </a:custGeom>
          <a:solidFill>
            <a:srgbClr val="81C2EA"/>
          </a:solidFill>
          <a:ln>
            <a:noFill/>
          </a:ln>
        </p:spPr>
      </p:sp>
      <p:sp>
        <p:nvSpPr>
          <p:cNvPr id="16" name="Google Shape;16;p2"/>
          <p:cNvSpPr txBox="1"/>
          <p:nvPr/>
        </p:nvSpPr>
        <p:spPr>
          <a:xfrm>
            <a:off x="302550" y="222250"/>
            <a:ext cx="70227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Black"/>
                <a:ea typeface="Roboto Black"/>
                <a:cs typeface="Roboto Black"/>
                <a:sym typeface="Roboto Black"/>
              </a:rPr>
              <a:t>2022.2</a:t>
            </a:r>
            <a:endParaRPr b="0" sz="1000"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999" y="3911712"/>
            <a:ext cx="1546001" cy="7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329565" y="483441"/>
            <a:ext cx="5737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439737" y="1286541"/>
            <a:ext cx="8264400" cy="3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522716" y="4846456"/>
            <a:ext cx="2496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22716" y="4846456"/>
            <a:ext cx="2496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7499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rgbClr val="005CA1"/>
                </a:solidFill>
              </a:defRPr>
            </a:lvl1pPr>
            <a:lvl2pPr lvl="1">
              <a:buNone/>
              <a:defRPr b="1">
                <a:solidFill>
                  <a:srgbClr val="005CA1"/>
                </a:solidFill>
              </a:defRPr>
            </a:lvl2pPr>
            <a:lvl3pPr lvl="2">
              <a:buNone/>
              <a:defRPr b="1">
                <a:solidFill>
                  <a:srgbClr val="005CA1"/>
                </a:solidFill>
              </a:defRPr>
            </a:lvl3pPr>
            <a:lvl4pPr lvl="3">
              <a:buNone/>
              <a:defRPr b="1">
                <a:solidFill>
                  <a:srgbClr val="005CA1"/>
                </a:solidFill>
              </a:defRPr>
            </a:lvl4pPr>
            <a:lvl5pPr lvl="4">
              <a:buNone/>
              <a:defRPr b="1">
                <a:solidFill>
                  <a:srgbClr val="005CA1"/>
                </a:solidFill>
              </a:defRPr>
            </a:lvl5pPr>
            <a:lvl6pPr lvl="5">
              <a:buNone/>
              <a:defRPr b="1">
                <a:solidFill>
                  <a:srgbClr val="005CA1"/>
                </a:solidFill>
              </a:defRPr>
            </a:lvl6pPr>
            <a:lvl7pPr lvl="6">
              <a:buNone/>
              <a:defRPr b="1">
                <a:solidFill>
                  <a:srgbClr val="005CA1"/>
                </a:solidFill>
              </a:defRPr>
            </a:lvl7pPr>
            <a:lvl8pPr lvl="7">
              <a:buNone/>
              <a:defRPr b="1">
                <a:solidFill>
                  <a:srgbClr val="005CA1"/>
                </a:solidFill>
              </a:defRPr>
            </a:lvl8pPr>
            <a:lvl9pPr lvl="8">
              <a:buNone/>
              <a:defRPr b="1"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600" y="-1200"/>
            <a:ext cx="9157100" cy="5154875"/>
          </a:xfrm>
          <a:custGeom>
            <a:rect b="b" l="l" r="r" t="t"/>
            <a:pathLst>
              <a:path extrusionOk="0" h="206195" w="366284">
                <a:moveTo>
                  <a:pt x="0" y="205812"/>
                </a:moveTo>
                <a:lnTo>
                  <a:pt x="0" y="37553"/>
                </a:lnTo>
                <a:lnTo>
                  <a:pt x="365784" y="0"/>
                </a:lnTo>
                <a:lnTo>
                  <a:pt x="366284" y="2061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0" y="4500"/>
            <a:ext cx="914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-650" y="31275"/>
            <a:ext cx="8944500" cy="915275"/>
          </a:xfrm>
          <a:custGeom>
            <a:rect b="b" l="l" r="r" t="t"/>
            <a:pathLst>
              <a:path extrusionOk="0" h="36611" w="357780">
                <a:moveTo>
                  <a:pt x="2" y="36611"/>
                </a:moveTo>
                <a:lnTo>
                  <a:pt x="0" y="29328"/>
                </a:lnTo>
                <a:lnTo>
                  <a:pt x="346522" y="500"/>
                </a:lnTo>
                <a:lnTo>
                  <a:pt x="3577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 rot="10800000">
            <a:off x="8142000" y="-25"/>
            <a:ext cx="1002000" cy="8814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>
            <a:off x="8141988" y="-99"/>
            <a:ext cx="1002000" cy="734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157075" y="1450825"/>
            <a:ext cx="5979300" cy="23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Georgia"/>
              <a:buNone/>
              <a:defRPr b="0" i="1" sz="3000"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1565854" y="4042972"/>
            <a:ext cx="6460500" cy="5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3"/>
          <p:cNvSpPr txBox="1"/>
          <p:nvPr/>
        </p:nvSpPr>
        <p:spPr>
          <a:xfrm>
            <a:off x="7310850" y="421150"/>
            <a:ext cx="12186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dk2"/>
                </a:solidFill>
              </a:rPr>
              <a:t>”</a:t>
            </a:r>
            <a:endParaRPr sz="20000">
              <a:solidFill>
                <a:schemeClr val="dk2"/>
              </a:solidFill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7374750" y="3992875"/>
            <a:ext cx="575400" cy="501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53848" t="0"/>
          <a:stretch/>
        </p:blipFill>
        <p:spPr>
          <a:xfrm>
            <a:off x="139924" y="133775"/>
            <a:ext cx="443596" cy="46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right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600" y="-600"/>
            <a:ext cx="9145200" cy="5144700"/>
          </a:xfrm>
          <a:custGeom>
            <a:rect b="b" l="l" r="r" t="t"/>
            <a:pathLst>
              <a:path extrusionOk="0" h="205788" w="365808">
                <a:moveTo>
                  <a:pt x="24" y="0"/>
                </a:moveTo>
                <a:lnTo>
                  <a:pt x="306348" y="24"/>
                </a:lnTo>
                <a:lnTo>
                  <a:pt x="365808" y="205764"/>
                </a:lnTo>
                <a:lnTo>
                  <a:pt x="0" y="2057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" y="0"/>
            <a:ext cx="9145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>
            <a:off x="7650950" y="0"/>
            <a:ext cx="1381725" cy="4706550"/>
          </a:xfrm>
          <a:custGeom>
            <a:rect b="b" l="l" r="r" t="t"/>
            <a:pathLst>
              <a:path extrusionOk="0" h="188262" w="55269">
                <a:moveTo>
                  <a:pt x="5953" y="0"/>
                </a:moveTo>
                <a:lnTo>
                  <a:pt x="55269" y="188262"/>
                </a:lnTo>
                <a:lnTo>
                  <a:pt x="54507" y="18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" name="Google Shape;36;p4"/>
          <p:cNvSpPr/>
          <p:nvPr/>
        </p:nvSpPr>
        <p:spPr>
          <a:xfrm flipH="1">
            <a:off x="8259600" y="4081536"/>
            <a:ext cx="884400" cy="10620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8259589" y="4259122"/>
            <a:ext cx="884400" cy="884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rgbClr val="005CA1"/>
                </a:solidFill>
              </a:defRPr>
            </a:lvl1pPr>
            <a:lvl2pPr lvl="1">
              <a:buNone/>
              <a:defRPr b="1">
                <a:solidFill>
                  <a:srgbClr val="005CA1"/>
                </a:solidFill>
              </a:defRPr>
            </a:lvl2pPr>
            <a:lvl3pPr lvl="2">
              <a:buNone/>
              <a:defRPr b="1">
                <a:solidFill>
                  <a:srgbClr val="005CA1"/>
                </a:solidFill>
              </a:defRPr>
            </a:lvl3pPr>
            <a:lvl4pPr lvl="3">
              <a:buNone/>
              <a:defRPr b="1">
                <a:solidFill>
                  <a:srgbClr val="005CA1"/>
                </a:solidFill>
              </a:defRPr>
            </a:lvl4pPr>
            <a:lvl5pPr lvl="4">
              <a:buNone/>
              <a:defRPr b="1">
                <a:solidFill>
                  <a:srgbClr val="005CA1"/>
                </a:solidFill>
              </a:defRPr>
            </a:lvl5pPr>
            <a:lvl6pPr lvl="5">
              <a:buNone/>
              <a:defRPr b="1">
                <a:solidFill>
                  <a:srgbClr val="005CA1"/>
                </a:solidFill>
              </a:defRPr>
            </a:lvl6pPr>
            <a:lvl7pPr lvl="6">
              <a:buNone/>
              <a:defRPr b="1">
                <a:solidFill>
                  <a:srgbClr val="005CA1"/>
                </a:solidFill>
              </a:defRPr>
            </a:lvl7pPr>
            <a:lvl8pPr lvl="7">
              <a:buNone/>
              <a:defRPr b="1">
                <a:solidFill>
                  <a:srgbClr val="005CA1"/>
                </a:solidFill>
              </a:defRPr>
            </a:lvl8pPr>
            <a:lvl9pPr lvl="8">
              <a:buNone/>
              <a:defRPr b="1"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53848" t="0"/>
          <a:stretch/>
        </p:blipFill>
        <p:spPr>
          <a:xfrm>
            <a:off x="8258099" y="213525"/>
            <a:ext cx="621792" cy="65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-800" y="-9075"/>
            <a:ext cx="9157300" cy="5154875"/>
          </a:xfrm>
          <a:custGeom>
            <a:rect b="b" l="l" r="r" t="t"/>
            <a:pathLst>
              <a:path extrusionOk="0" h="206195" w="366292">
                <a:moveTo>
                  <a:pt x="8" y="383"/>
                </a:moveTo>
                <a:lnTo>
                  <a:pt x="0" y="172858"/>
                </a:lnTo>
                <a:lnTo>
                  <a:pt x="365792" y="206195"/>
                </a:lnTo>
                <a:lnTo>
                  <a:pt x="3662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 amt="46000"/>
          </a:blip>
          <a:srcRect b="0" l="0" r="0" t="1234"/>
          <a:stretch/>
        </p:blipFill>
        <p:spPr>
          <a:xfrm flipH="1" rot="10800000">
            <a:off x="-650" y="57871"/>
            <a:ext cx="9146849" cy="50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624850" y="1447025"/>
            <a:ext cx="36111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832400" y="1447075"/>
            <a:ext cx="36867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>
            <a:off x="-600" y="4269800"/>
            <a:ext cx="8944450" cy="845050"/>
          </a:xfrm>
          <a:custGeom>
            <a:rect b="b" l="l" r="r" t="t"/>
            <a:pathLst>
              <a:path extrusionOk="0" h="33802" w="357778">
                <a:moveTo>
                  <a:pt x="24" y="0"/>
                </a:moveTo>
                <a:lnTo>
                  <a:pt x="0" y="5182"/>
                </a:lnTo>
                <a:lnTo>
                  <a:pt x="346520" y="33302"/>
                </a:lnTo>
                <a:lnTo>
                  <a:pt x="357778" y="33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Google Shape;47;p5"/>
          <p:cNvSpPr/>
          <p:nvPr/>
        </p:nvSpPr>
        <p:spPr>
          <a:xfrm flipH="1">
            <a:off x="8162397" y="4367375"/>
            <a:ext cx="981600" cy="7764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flipH="1">
            <a:off x="8162400" y="4497174"/>
            <a:ext cx="981600" cy="6465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005CA1"/>
                </a:solidFill>
              </a:defRPr>
            </a:lvl1pPr>
            <a:lvl2pPr lvl="1" rtl="0">
              <a:buNone/>
              <a:defRPr b="1">
                <a:solidFill>
                  <a:srgbClr val="005CA1"/>
                </a:solidFill>
              </a:defRPr>
            </a:lvl2pPr>
            <a:lvl3pPr lvl="2" rtl="0">
              <a:buNone/>
              <a:defRPr b="1">
                <a:solidFill>
                  <a:srgbClr val="005CA1"/>
                </a:solidFill>
              </a:defRPr>
            </a:lvl3pPr>
            <a:lvl4pPr lvl="3" rtl="0">
              <a:buNone/>
              <a:defRPr b="1">
                <a:solidFill>
                  <a:srgbClr val="005CA1"/>
                </a:solidFill>
              </a:defRPr>
            </a:lvl4pPr>
            <a:lvl5pPr lvl="4" rtl="0">
              <a:buNone/>
              <a:defRPr b="1">
                <a:solidFill>
                  <a:srgbClr val="005CA1"/>
                </a:solidFill>
              </a:defRPr>
            </a:lvl5pPr>
            <a:lvl6pPr lvl="5" rtl="0">
              <a:buNone/>
              <a:defRPr b="1">
                <a:solidFill>
                  <a:srgbClr val="005CA1"/>
                </a:solidFill>
              </a:defRPr>
            </a:lvl6pPr>
            <a:lvl7pPr lvl="6" rtl="0">
              <a:buNone/>
              <a:defRPr b="1">
                <a:solidFill>
                  <a:srgbClr val="005CA1"/>
                </a:solidFill>
              </a:defRPr>
            </a:lvl7pPr>
            <a:lvl8pPr lvl="7" rtl="0">
              <a:buNone/>
              <a:defRPr b="1">
                <a:solidFill>
                  <a:srgbClr val="005CA1"/>
                </a:solidFill>
              </a:defRPr>
            </a:lvl8pPr>
            <a:lvl9pPr lvl="8" rtl="0">
              <a:buNone/>
              <a:defRPr b="1"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3">
            <a:alphaModFix/>
          </a:blip>
          <a:srcRect b="0" l="0" r="53848" t="0"/>
          <a:stretch/>
        </p:blipFill>
        <p:spPr>
          <a:xfrm>
            <a:off x="151349" y="4567638"/>
            <a:ext cx="443596" cy="46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3817050" y="450150"/>
            <a:ext cx="478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3502975" y="1582375"/>
            <a:ext cx="98100" cy="18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2049" r="72682" t="0"/>
          <a:stretch/>
        </p:blipFill>
        <p:spPr>
          <a:xfrm>
            <a:off x="0" y="0"/>
            <a:ext cx="23086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right)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2743200" y="-125"/>
            <a:ext cx="640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265500" y="462700"/>
            <a:ext cx="2189100" cy="22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265500" y="2803075"/>
            <a:ext cx="2189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Font typeface="Roboto"/>
              <a:buNone/>
              <a:defRPr sz="2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3105500" y="724075"/>
            <a:ext cx="5670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5CA1"/>
                </a:solidFill>
              </a:defRPr>
            </a:lvl1pPr>
            <a:lvl2pPr lvl="1">
              <a:buNone/>
              <a:defRPr>
                <a:solidFill>
                  <a:srgbClr val="005CA1"/>
                </a:solidFill>
              </a:defRPr>
            </a:lvl2pPr>
            <a:lvl3pPr lvl="2">
              <a:buNone/>
              <a:defRPr>
                <a:solidFill>
                  <a:srgbClr val="005CA1"/>
                </a:solidFill>
              </a:defRPr>
            </a:lvl3pPr>
            <a:lvl4pPr lvl="3">
              <a:buNone/>
              <a:defRPr>
                <a:solidFill>
                  <a:srgbClr val="005CA1"/>
                </a:solidFill>
              </a:defRPr>
            </a:lvl4pPr>
            <a:lvl5pPr lvl="4">
              <a:buNone/>
              <a:defRPr>
                <a:solidFill>
                  <a:srgbClr val="005CA1"/>
                </a:solidFill>
              </a:defRPr>
            </a:lvl5pPr>
            <a:lvl6pPr lvl="5">
              <a:buNone/>
              <a:defRPr>
                <a:solidFill>
                  <a:srgbClr val="005CA1"/>
                </a:solidFill>
              </a:defRPr>
            </a:lvl6pPr>
            <a:lvl7pPr lvl="6">
              <a:buNone/>
              <a:defRPr>
                <a:solidFill>
                  <a:srgbClr val="005CA1"/>
                </a:solidFill>
              </a:defRPr>
            </a:lvl7pPr>
            <a:lvl8pPr lvl="7">
              <a:buNone/>
              <a:defRPr>
                <a:solidFill>
                  <a:srgbClr val="005CA1"/>
                </a:solidFill>
              </a:defRPr>
            </a:lvl8pPr>
            <a:lvl9pPr lvl="8">
              <a:buNone/>
              <a:defRPr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1898999" y="-125"/>
            <a:ext cx="1816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left)">
  <p:cSld name="SECTION_TITLE_AND_DESCRIPTION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0" y="-125"/>
            <a:ext cx="640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6669800" y="1233175"/>
            <a:ext cx="2213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6669925" y="2803075"/>
            <a:ext cx="2213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1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367500" y="724075"/>
            <a:ext cx="5553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422360" y="-125"/>
            <a:ext cx="1816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03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b="36317" l="2049" r="72682" t="39130"/>
          <a:stretch/>
        </p:blipFill>
        <p:spPr>
          <a:xfrm rot="5400000">
            <a:off x="565625" y="522899"/>
            <a:ext cx="2308649" cy="12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5CA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"/>
              <a:buNone/>
              <a:defRPr b="1" sz="2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 sz="1800">
                <a:solidFill>
                  <a:srgbClr val="3F3F3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CA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391400" y="3015650"/>
            <a:ext cx="6303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Algoritmos e Estruturas de Dados 1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391400" y="1090650"/>
            <a:ext cx="6303000" cy="17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 Black"/>
                <a:ea typeface="Roboto Black"/>
                <a:cs typeface="Roboto Black"/>
                <a:sym typeface="Roboto Black"/>
              </a:rPr>
              <a:t>Software de Gerenciamento de Estoque de Mercearia</a:t>
            </a:r>
            <a:endParaRPr sz="4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3" name="Google Shape;93;p14"/>
          <p:cNvSpPr txBox="1"/>
          <p:nvPr>
            <p:ph type="ctrTitle"/>
          </p:nvPr>
        </p:nvSpPr>
        <p:spPr>
          <a:xfrm>
            <a:off x="391400" y="4402125"/>
            <a:ext cx="29268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Team 1 -</a:t>
            </a:r>
            <a:r>
              <a:rPr b="0" lang="en" sz="2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05/02/2023</a:t>
            </a:r>
            <a:endParaRPr b="0" sz="2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565950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Sendo também capaz de realizar uma compra selecionando produtos e calculando o valor final da operação.</a:t>
            </a:r>
            <a:endParaRPr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838" y="1769125"/>
            <a:ext cx="5229374" cy="25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817050" y="450150"/>
            <a:ext cx="478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Desenvolvimento</a:t>
            </a:r>
            <a:endParaRPr sz="4600"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>
                <a:solidFill>
                  <a:srgbClr val="FFFFFF"/>
                </a:solidFill>
              </a:rPr>
              <a:t>‹#›</a:t>
            </a:fld>
            <a:endParaRPr b="0">
              <a:solidFill>
                <a:srgbClr val="FFFFFF"/>
              </a:solidFill>
            </a:endParaRPr>
          </a:p>
        </p:txBody>
      </p:sp>
      <p:sp>
        <p:nvSpPr>
          <p:cNvPr id="173" name="Google Shape;173;p24"/>
          <p:cNvSpPr txBox="1"/>
          <p:nvPr>
            <p:ph idx="4294967295" type="ctrTitle"/>
          </p:nvPr>
        </p:nvSpPr>
        <p:spPr>
          <a:xfrm>
            <a:off x="391400" y="4402125"/>
            <a:ext cx="63834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Giordana Bucci</a:t>
            </a:r>
            <a:r>
              <a:rPr b="0" lang="en" sz="2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- 202200513</a:t>
            </a:r>
            <a:endParaRPr b="0" sz="2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4" name="Google Shape;174;p24"/>
          <p:cNvSpPr txBox="1"/>
          <p:nvPr>
            <p:ph idx="4294967295" type="ctrTitle"/>
          </p:nvPr>
        </p:nvSpPr>
        <p:spPr>
          <a:xfrm>
            <a:off x="391400" y="224650"/>
            <a:ext cx="46956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3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26" y="253963"/>
            <a:ext cx="5702248" cy="46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26" y="358762"/>
            <a:ext cx="6804251" cy="44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51198" l="0" r="0" t="0"/>
          <a:stretch/>
        </p:blipFill>
        <p:spPr>
          <a:xfrm>
            <a:off x="1476563" y="449618"/>
            <a:ext cx="4632975" cy="42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0" r="0" t="48801"/>
          <a:stretch/>
        </p:blipFill>
        <p:spPr>
          <a:xfrm>
            <a:off x="1516613" y="445025"/>
            <a:ext cx="4552874" cy="43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26" y="315087"/>
            <a:ext cx="6520250" cy="45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51" y="362287"/>
            <a:ext cx="7290201" cy="44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62" y="208200"/>
            <a:ext cx="5636176" cy="472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88" y="289412"/>
            <a:ext cx="6924526" cy="45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Assuntos Abordados</a:t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01772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</a:pPr>
            <a:r>
              <a:rPr b="1" lang="en"/>
              <a:t>1 </a:t>
            </a:r>
            <a:r>
              <a:rPr b="1" lang="en"/>
              <a:t>- </a:t>
            </a:r>
            <a:r>
              <a:rPr lang="en"/>
              <a:t>Problemática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▸"/>
            </a:pPr>
            <a:r>
              <a:rPr b="1" lang="en"/>
              <a:t>2 - </a:t>
            </a:r>
            <a:r>
              <a:rPr lang="en"/>
              <a:t>Proposta de Solução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</a:pPr>
            <a:r>
              <a:rPr b="1" lang="en"/>
              <a:t>3 - </a:t>
            </a:r>
            <a:r>
              <a:rPr lang="en"/>
              <a:t>Desenvolvimento da Solução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2000"/>
              <a:buFont typeface="Karla"/>
              <a:buChar char="▸"/>
            </a:pPr>
            <a:r>
              <a:rPr b="1" lang="en"/>
              <a:t>4 - </a:t>
            </a:r>
            <a:r>
              <a:rPr lang="en"/>
              <a:t>Resultados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625" y="158363"/>
            <a:ext cx="5294848" cy="482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38" y="192863"/>
            <a:ext cx="5333027" cy="47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76" y="169300"/>
            <a:ext cx="5922950" cy="48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13" y="306375"/>
            <a:ext cx="6827473" cy="453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63" y="237837"/>
            <a:ext cx="5449973" cy="466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00" y="225738"/>
            <a:ext cx="5052499" cy="46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251" y="278137"/>
            <a:ext cx="5093598" cy="45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001" y="362788"/>
            <a:ext cx="3542102" cy="44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63" y="350700"/>
            <a:ext cx="7015173" cy="44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817050" y="450150"/>
            <a:ext cx="478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Resultados</a:t>
            </a:r>
            <a:endParaRPr sz="4600"/>
          </a:p>
        </p:txBody>
      </p:sp>
      <p:sp>
        <p:nvSpPr>
          <p:cNvPr id="316" name="Google Shape;3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>
                <a:solidFill>
                  <a:srgbClr val="FFFFFF"/>
                </a:solidFill>
              </a:rPr>
              <a:t>‹#›</a:t>
            </a:fld>
            <a:endParaRPr b="0">
              <a:solidFill>
                <a:srgbClr val="FFFFFF"/>
              </a:solidFill>
            </a:endParaRPr>
          </a:p>
        </p:txBody>
      </p:sp>
      <p:sp>
        <p:nvSpPr>
          <p:cNvPr id="317" name="Google Shape;317;p42"/>
          <p:cNvSpPr txBox="1"/>
          <p:nvPr>
            <p:ph idx="4294967295" type="ctrTitle"/>
          </p:nvPr>
        </p:nvSpPr>
        <p:spPr>
          <a:xfrm>
            <a:off x="391400" y="4402125"/>
            <a:ext cx="63834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Pedro Lobo - 202200550</a:t>
            </a:r>
            <a:endParaRPr b="0" sz="2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8" name="Google Shape;318;p42"/>
          <p:cNvSpPr txBox="1"/>
          <p:nvPr>
            <p:ph idx="4294967295" type="ctrTitle"/>
          </p:nvPr>
        </p:nvSpPr>
        <p:spPr>
          <a:xfrm>
            <a:off x="391400" y="224650"/>
            <a:ext cx="46956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4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Membros</a:t>
            </a:r>
            <a:endParaRPr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01772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</a:pPr>
            <a:r>
              <a:rPr b="1" lang="en"/>
              <a:t>Giordana Bucci</a:t>
            </a:r>
            <a:r>
              <a:rPr b="1" lang="en"/>
              <a:t>-</a:t>
            </a:r>
            <a:r>
              <a:rPr lang="en"/>
              <a:t> 202200513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</a:pPr>
            <a:r>
              <a:rPr b="1" lang="en"/>
              <a:t>Guilherme Tavares</a:t>
            </a:r>
            <a:r>
              <a:rPr b="1" lang="en"/>
              <a:t> </a:t>
            </a:r>
            <a:r>
              <a:rPr b="1" lang="en"/>
              <a:t>-</a:t>
            </a:r>
            <a:r>
              <a:rPr lang="en"/>
              <a:t> 202200516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</a:pPr>
            <a:r>
              <a:rPr b="1" lang="en"/>
              <a:t>Ana Luísa Chagas-</a:t>
            </a:r>
            <a:r>
              <a:rPr lang="en"/>
              <a:t> 202200491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2000"/>
              <a:buFont typeface="Karla"/>
              <a:buChar char="▸"/>
            </a:pPr>
            <a:r>
              <a:rPr b="1" lang="en"/>
              <a:t>Pedro Lobo -</a:t>
            </a:r>
            <a:r>
              <a:rPr lang="en"/>
              <a:t> 202200550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3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75" y="1717675"/>
            <a:ext cx="56483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50" y="280975"/>
            <a:ext cx="6200775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75" y="1241425"/>
            <a:ext cx="60007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00" y="1000125"/>
            <a:ext cx="63627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7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50" y="514350"/>
            <a:ext cx="5791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27" y="1072600"/>
            <a:ext cx="5686050" cy="29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13" y="1017725"/>
            <a:ext cx="654367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0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75" y="890575"/>
            <a:ext cx="638175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14" y="217663"/>
            <a:ext cx="4789074" cy="47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2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649" y="376025"/>
            <a:ext cx="5078800" cy="43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817050" y="450150"/>
            <a:ext cx="478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>
                <a:solidFill>
                  <a:srgbClr val="FFFFFF"/>
                </a:solidFill>
              </a:rPr>
              <a:t>‹#›</a:t>
            </a:fld>
            <a:endParaRPr b="0">
              <a:solidFill>
                <a:srgbClr val="FFFFFF"/>
              </a:solidFill>
            </a:endParaRPr>
          </a:p>
        </p:txBody>
      </p:sp>
      <p:sp>
        <p:nvSpPr>
          <p:cNvPr id="114" name="Google Shape;114;p17"/>
          <p:cNvSpPr txBox="1"/>
          <p:nvPr>
            <p:ph idx="4294967295" type="ctrTitle"/>
          </p:nvPr>
        </p:nvSpPr>
        <p:spPr>
          <a:xfrm>
            <a:off x="391400" y="4402125"/>
            <a:ext cx="63834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Guilherme - 202200516</a:t>
            </a:r>
            <a:endParaRPr b="0" sz="2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" name="Google Shape;115;p17"/>
          <p:cNvSpPr txBox="1"/>
          <p:nvPr>
            <p:ph idx="4294967295" type="ctrTitle"/>
          </p:nvPr>
        </p:nvSpPr>
        <p:spPr>
          <a:xfrm>
            <a:off x="391400" y="224650"/>
            <a:ext cx="46956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3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50" y="1347788"/>
            <a:ext cx="55911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4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0" y="677875"/>
            <a:ext cx="6854350" cy="36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5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50" y="1366825"/>
            <a:ext cx="581977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6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300" y="1524000"/>
            <a:ext cx="5143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Benefícios</a:t>
            </a:r>
            <a:endParaRPr/>
          </a:p>
        </p:txBody>
      </p:sp>
      <p:sp>
        <p:nvSpPr>
          <p:cNvPr id="436" name="Google Shape;436;p57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25900" cy="27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900" y="1152475"/>
            <a:ext cx="3441256" cy="27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7"/>
          <p:cNvSpPr txBox="1"/>
          <p:nvPr/>
        </p:nvSpPr>
        <p:spPr>
          <a:xfrm>
            <a:off x="4426900" y="3992950"/>
            <a:ext cx="36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Redução de Perdas por Vencimento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57"/>
          <p:cNvSpPr txBox="1"/>
          <p:nvPr/>
        </p:nvSpPr>
        <p:spPr>
          <a:xfrm>
            <a:off x="353500" y="3992950"/>
            <a:ext cx="39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8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00" y="1131825"/>
            <a:ext cx="33337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8"/>
          <p:cNvSpPr txBox="1"/>
          <p:nvPr/>
        </p:nvSpPr>
        <p:spPr>
          <a:xfrm>
            <a:off x="247125" y="3322575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Aumento das Vendas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900" y="846125"/>
            <a:ext cx="3099100" cy="30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8"/>
          <p:cNvSpPr txBox="1"/>
          <p:nvPr/>
        </p:nvSpPr>
        <p:spPr>
          <a:xfrm>
            <a:off x="3988350" y="3945225"/>
            <a:ext cx="31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Rapidez no Atendimento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idx="4294967295" type="title"/>
          </p:nvPr>
        </p:nvSpPr>
        <p:spPr>
          <a:xfrm>
            <a:off x="455700" y="1861050"/>
            <a:ext cx="8232600" cy="14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Obrigado</a:t>
            </a:r>
            <a:endParaRPr sz="7200">
              <a:solidFill>
                <a:srgbClr val="FFFFFF"/>
              </a:solidFill>
            </a:endParaRPr>
          </a:p>
        </p:txBody>
      </p:sp>
      <p:pic>
        <p:nvPicPr>
          <p:cNvPr id="458" name="Google Shape;4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413" y="4188750"/>
            <a:ext cx="1069176" cy="5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Mercearias e Empórios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Típico comércio mundial, existente principalmente em países emergentes com o intuito de fornecer produtos de uso cotidiano, geralmente se localizando em áreas residenciais. Muito comum no Brasil e geralmente contendo produtos de diversas categorias.</a:t>
            </a:r>
            <a:endParaRPr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825" y="2571763"/>
            <a:ext cx="3239576" cy="23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60"/>
            <a:ext cx="3239575" cy="231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Público Alvo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Geralmente são gerenciadas por famílias que não vêem necessidade ou facilidade no uso da tecnologia em seus comércios.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970" y="2213450"/>
            <a:ext cx="3791306" cy="25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13450"/>
            <a:ext cx="3367975" cy="252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Necessidades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4395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Visto o público e o local de aplicação, é necessário a criação de um software que seja otimizado, simplificado e que gere resultados.</a:t>
            </a:r>
            <a:endParaRPr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325" y="1968525"/>
            <a:ext cx="2861075" cy="27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75" y="2287850"/>
            <a:ext cx="3501175" cy="24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817050" y="450150"/>
            <a:ext cx="478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de Solução</a:t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>
                <a:solidFill>
                  <a:srgbClr val="FFFFFF"/>
                </a:solidFill>
              </a:rPr>
              <a:t>‹#›</a:t>
            </a:fld>
            <a:endParaRPr b="0">
              <a:solidFill>
                <a:srgbClr val="FFFFFF"/>
              </a:solidFill>
            </a:endParaRPr>
          </a:p>
        </p:txBody>
      </p:sp>
      <p:sp>
        <p:nvSpPr>
          <p:cNvPr id="149" name="Google Shape;149;p21"/>
          <p:cNvSpPr txBox="1"/>
          <p:nvPr>
            <p:ph idx="4294967295" type="ctrTitle"/>
          </p:nvPr>
        </p:nvSpPr>
        <p:spPr>
          <a:xfrm>
            <a:off x="391400" y="4402125"/>
            <a:ext cx="63834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Ana Luísa</a:t>
            </a:r>
            <a:r>
              <a:rPr b="0" lang="en" sz="2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- 202200491</a:t>
            </a:r>
            <a:endParaRPr b="0" sz="2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21"/>
          <p:cNvSpPr txBox="1"/>
          <p:nvPr>
            <p:ph idx="4294967295" type="ctrTitle"/>
          </p:nvPr>
        </p:nvSpPr>
        <p:spPr>
          <a:xfrm>
            <a:off x="391400" y="224650"/>
            <a:ext cx="46956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 Gerenciamento de Estoque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116052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Um software em C que </a:t>
            </a:r>
            <a:r>
              <a:rPr lang="en"/>
              <a:t>armazena</a:t>
            </a:r>
            <a:r>
              <a:rPr lang="en"/>
              <a:t> todos os produtos em categorias, informando seu nome, preço e quantidade em estoque. Ordenando-os por preço. </a:t>
            </a:r>
            <a:endParaRPr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325" y="2337925"/>
            <a:ext cx="3791426" cy="25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